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2" r:id="rId1"/>
  </p:sldMasterIdLst>
  <p:notesMasterIdLst>
    <p:notesMasterId r:id="rId39"/>
  </p:notesMasterIdLst>
  <p:sldIdLst>
    <p:sldId id="256" r:id="rId2"/>
    <p:sldId id="283" r:id="rId3"/>
    <p:sldId id="306" r:id="rId4"/>
    <p:sldId id="304" r:id="rId5"/>
    <p:sldId id="305" r:id="rId6"/>
    <p:sldId id="328" r:id="rId7"/>
    <p:sldId id="329" r:id="rId8"/>
    <p:sldId id="330" r:id="rId9"/>
    <p:sldId id="331" r:id="rId10"/>
    <p:sldId id="313" r:id="rId11"/>
    <p:sldId id="275" r:id="rId12"/>
    <p:sldId id="280" r:id="rId13"/>
    <p:sldId id="333" r:id="rId14"/>
    <p:sldId id="291" r:id="rId15"/>
    <p:sldId id="295" r:id="rId16"/>
    <p:sldId id="259" r:id="rId17"/>
    <p:sldId id="260" r:id="rId18"/>
    <p:sldId id="261" r:id="rId19"/>
    <p:sldId id="289" r:id="rId20"/>
    <p:sldId id="276" r:id="rId21"/>
    <p:sldId id="274" r:id="rId22"/>
    <p:sldId id="278" r:id="rId23"/>
    <p:sldId id="264" r:id="rId24"/>
    <p:sldId id="324" r:id="rId25"/>
    <p:sldId id="325" r:id="rId26"/>
    <p:sldId id="298" r:id="rId27"/>
    <p:sldId id="335" r:id="rId28"/>
    <p:sldId id="334" r:id="rId29"/>
    <p:sldId id="340" r:id="rId30"/>
    <p:sldId id="343" r:id="rId31"/>
    <p:sldId id="301" r:id="rId32"/>
    <p:sldId id="300" r:id="rId33"/>
    <p:sldId id="265" r:id="rId34"/>
    <p:sldId id="336" r:id="rId35"/>
    <p:sldId id="338" r:id="rId36"/>
    <p:sldId id="339" r:id="rId37"/>
    <p:sldId id="337" r:id="rId38"/>
  </p:sldIdLst>
  <p:sldSz cx="9144000" cy="6858000" type="screen4x3"/>
  <p:notesSz cx="6858000" cy="9144000"/>
  <p:embeddedFontLst>
    <p:embeddedFont>
      <p:font typeface="Bookman Old Style" pitchFamily="18" charset="0"/>
      <p:regular r:id="rId40"/>
      <p:bold r:id="rId41"/>
      <p:italic r:id="rId42"/>
      <p:boldItalic r:id="rId43"/>
    </p:embeddedFont>
    <p:embeddedFont>
      <p:font typeface="Wingdings 3" pitchFamily="18" charset="2"/>
      <p:regular r:id="rId44"/>
    </p:embeddedFont>
    <p:embeddedFont>
      <p:font typeface="Gill Sans MT" pitchFamily="34" charset="0"/>
      <p:regular r:id="rId45"/>
      <p:bold r:id="rId46"/>
      <p:italic r:id="rId47"/>
      <p:boldItalic r:id="rId48"/>
    </p:embeddedFont>
    <p:embeddedFont>
      <p:font typeface="华文新魏" pitchFamily="2" charset="-122"/>
      <p:regular r:id="rId49"/>
    </p:embeddedFont>
    <p:embeddedFont>
      <p:font typeface="Cambria Math" pitchFamily="18" charset="0"/>
      <p:regular r:id="rId50"/>
    </p:embeddedFont>
    <p:embeddedFont>
      <p:font typeface="Calibri" pitchFamily="34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00FF"/>
    <a:srgbClr val="D4F8F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3" autoAdjust="0"/>
    <p:restoredTop sz="83745" autoAdjust="0"/>
  </p:normalViewPr>
  <p:slideViewPr>
    <p:cSldViewPr>
      <p:cViewPr varScale="1">
        <p:scale>
          <a:sx n="57" d="100"/>
          <a:sy n="57" d="100"/>
        </p:scale>
        <p:origin x="-152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55A298-96EA-41BC-B0C5-E76D10C66BC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F96DD1-2855-43AF-9B64-8E4CAC598218}" type="pres">
      <dgm:prSet presAssocID="{7055A298-96EA-41BC-B0C5-E76D10C66BC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64C346B-13E6-4AD7-951C-BFE35105A6D4}" type="presOf" srcId="{7055A298-96EA-41BC-B0C5-E76D10C66BCB}" destId="{4EF96DD1-2855-43AF-9B64-8E4CAC598218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E7FEA-CECD-4FE9-9159-FFEE38F403C2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F62BC-536A-4E10-9FE0-4D2CEC699E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6714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F62BC-536A-4E10-9FE0-4D2CEC699E1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6550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F62BC-536A-4E10-9FE0-4D2CEC699E1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7232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F62BC-536A-4E10-9FE0-4D2CEC699E1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2007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3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BCE9C-F552-4A2F-92CD-5C5C7AEF673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C450-71D2-4D5C-B074-D6F3E8DF941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1235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F62BC-536A-4E10-9FE0-4D2CEC699E1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7935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46D2-E6CB-4026-A208-D6BC8466C0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4550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F62BC-536A-4E10-9FE0-4D2CEC699E1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3404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F62BC-536A-4E10-9FE0-4D2CEC699E1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84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F62BC-536A-4E10-9FE0-4D2CEC699E1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987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F62BC-536A-4E10-9FE0-4D2CEC699E1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F62BC-536A-4E10-9FE0-4D2CEC699E1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5327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F62BC-536A-4E10-9FE0-4D2CEC699E1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50258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F62BC-536A-4E10-9FE0-4D2CEC699E1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F62BC-536A-4E10-9FE0-4D2CEC699E1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3717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F62BC-536A-4E10-9FE0-4D2CEC699E1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0009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F62BC-536A-4E10-9FE0-4D2CEC699E1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44246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F62BC-536A-4E10-9FE0-4D2CEC699E1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88830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F62BC-536A-4E10-9FE0-4D2CEC699E1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63971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C450-71D2-4D5C-B074-D6F3E8DF941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12352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F62BC-536A-4E10-9FE0-4D2CEC699E1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0764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A46D2-E6CB-4026-A208-D6BC8466C0E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17025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F62BC-536A-4E10-9FE0-4D2CEC699E1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07641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F62BC-536A-4E10-9FE0-4D2CEC699E1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16580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F62BC-536A-4E10-9FE0-4D2CEC699E1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F62BC-536A-4E10-9FE0-4D2CEC699E1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F62BC-536A-4E10-9FE0-4D2CEC699E1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C450-71D2-4D5C-B074-D6F3E8DF941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1235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F0A5D-D7D9-44B2-9986-B0025D1A2A4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C450-71D2-4D5C-B074-D6F3E8DF941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1235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C450-71D2-4D5C-B074-D6F3E8DF941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1235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C450-71D2-4D5C-B074-D6F3E8DF941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1235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C450-71D2-4D5C-B074-D6F3E8DF941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7123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493AD6E-7B34-40CF-9AE5-2B22E843FE38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365E209-E1F6-43C6-A6D8-E5EA44A130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矩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AD6E-7B34-40CF-9AE5-2B22E843FE38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E209-E1F6-43C6-A6D8-E5EA44A130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AD6E-7B34-40CF-9AE5-2B22E843FE38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E209-E1F6-43C6-A6D8-E5EA44A130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AD6E-7B34-40CF-9AE5-2B22E843FE38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E209-E1F6-43C6-A6D8-E5EA44A130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493AD6E-7B34-40CF-9AE5-2B22E843FE38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365E209-E1F6-43C6-A6D8-E5EA44A130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AD6E-7B34-40CF-9AE5-2B22E843FE38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E209-E1F6-43C6-A6D8-E5EA44A130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AD6E-7B34-40CF-9AE5-2B22E843FE38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E209-E1F6-43C6-A6D8-E5EA44A130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AD6E-7B34-40CF-9AE5-2B22E843FE38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E209-E1F6-43C6-A6D8-E5EA44A130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AD6E-7B34-40CF-9AE5-2B22E843FE38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E209-E1F6-43C6-A6D8-E5EA44A130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AD6E-7B34-40CF-9AE5-2B22E843FE38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E209-E1F6-43C6-A6D8-E5EA44A130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内容占位符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3AD6E-7B34-40CF-9AE5-2B22E843FE38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5E209-E1F6-43C6-A6D8-E5EA44A130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493AD6E-7B34-40CF-9AE5-2B22E843FE38}" type="datetimeFigureOut">
              <a:rPr lang="en-US" smtClean="0"/>
              <a:pPr/>
              <a:t>10/28/2015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365E209-E1F6-43C6-A6D8-E5EA44A130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直接连接符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接连接符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2984"/>
            <a:ext cx="9144000" cy="2000264"/>
          </a:xfrm>
          <a:noFill/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b="1" dirty="0" smtClean="0">
                <a:ln w="127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Spaced Repetition and Mnemonics Enable Recall of Multiple Strong Passwords</a:t>
            </a:r>
            <a:endParaRPr lang="en-US" b="1" dirty="0">
              <a:ln w="1270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414" y="3929066"/>
            <a:ext cx="6858048" cy="714380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Jeremiah </a:t>
            </a:r>
            <a:r>
              <a:rPr lang="en-US" sz="2000" dirty="0" err="1" smtClean="0">
                <a:solidFill>
                  <a:schemeClr val="tx1"/>
                </a:solidFill>
              </a:rPr>
              <a:t>Blocki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Saranga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Komanduri</a:t>
            </a:r>
            <a:r>
              <a:rPr lang="en-US" sz="2000" dirty="0" smtClean="0">
                <a:solidFill>
                  <a:schemeClr val="tx1"/>
                </a:solidFill>
              </a:rPr>
              <a:t>, Lorrie </a:t>
            </a:r>
            <a:r>
              <a:rPr lang="en-US" sz="2000" dirty="0" err="1" smtClean="0">
                <a:solidFill>
                  <a:schemeClr val="tx1"/>
                </a:solidFill>
              </a:rPr>
              <a:t>Cranor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Anupam</a:t>
            </a:r>
            <a:r>
              <a:rPr lang="en-US" sz="2000" dirty="0" smtClean="0">
                <a:solidFill>
                  <a:schemeClr val="tx1"/>
                </a:solidFill>
              </a:rPr>
              <a:t> Datta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5172030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Presented by </a:t>
            </a:r>
            <a:r>
              <a:rPr lang="en-US" sz="2000" dirty="0" err="1" smtClean="0">
                <a:latin typeface="+mj-lt"/>
              </a:rPr>
              <a:t>Lihua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Ren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18781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026"/>
    </mc:Choice>
    <mc:Fallback>
      <p:transition spd="slow" advTm="402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 smtClean="0"/>
              <a:t>i.e. </a:t>
            </a:r>
            <a:r>
              <a:rPr lang="en-US" sz="3600" dirty="0" smtClean="0"/>
              <a:t>Person-action-object (</a:t>
            </a:r>
            <a:r>
              <a:rPr lang="en-US" altLang="zh-CN" sz="3600" dirty="0" smtClean="0"/>
              <a:t>PAO</a:t>
            </a:r>
            <a:r>
              <a:rPr lang="en-US" sz="3600" dirty="0" smtClean="0"/>
              <a:t>) stories</a:t>
            </a:r>
            <a:endParaRPr lang="en-US" sz="3600" dirty="0"/>
          </a:p>
        </p:txBody>
      </p:sp>
      <p:pic>
        <p:nvPicPr>
          <p:cNvPr id="9218" name="Picture 2" descr="http://media-cdn.tripadvisor.com/media/photo-s/02/ce/86/8e/catamaran-resort-hot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48" y="1372884"/>
            <a:ext cx="6591461" cy="4913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peopleawareness.com/wp-content/uploads/2014/01/albert-einste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3214686"/>
            <a:ext cx="1428760" cy="15014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love.catchsmile.com/wp-content/uploads/Kissing-Lip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357562"/>
            <a:ext cx="1754361" cy="13573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en.mercopress.com/data/cache/noticias/34059/0x0/piranha-copi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3429000"/>
            <a:ext cx="1794091" cy="12239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27649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Shared Cues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82444" y="171359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Combinatorial Design: Each pairs of accounts has at most </a:t>
            </a:r>
            <a:r>
              <a:rPr lang="en-US" dirty="0" smtClean="0">
                <a:latin typeface="Cambria Math"/>
                <a:ea typeface="Cambria Math"/>
              </a:rPr>
              <a:t>𝛄 </a:t>
            </a:r>
            <a:r>
              <a:rPr lang="en-US" dirty="0" smtClean="0"/>
              <a:t> secret stories in common.</a:t>
            </a:r>
            <a:endParaRPr lang="en-US" dirty="0"/>
          </a:p>
        </p:txBody>
      </p:sp>
      <p:pic>
        <p:nvPicPr>
          <p:cNvPr id="3076" name="Picture 4" descr="C:\Users\jblocki\Documents\My Dropbox\Password Project\AsiaCRYPT\PublicC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948" y="1139587"/>
            <a:ext cx="4588077" cy="2874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8622" y="4214954"/>
            <a:ext cx="4261701" cy="1890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17390"/>
            <a:ext cx="4267200" cy="18876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6412468"/>
            <a:ext cx="472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Naturally Rehearsing Passwords [BBD13]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29200" y="4204068"/>
            <a:ext cx="990600" cy="1270855"/>
          </a:xfrm>
          <a:prstGeom prst="rect">
            <a:avLst/>
          </a:prstGeom>
          <a:solidFill>
            <a:srgbClr val="7030A0">
              <a:alpha val="0"/>
            </a:srgb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523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87830417"/>
              </p:ext>
            </p:extLst>
          </p:nvPr>
        </p:nvGraphicFramePr>
        <p:xfrm>
          <a:off x="455486" y="2714621"/>
          <a:ext cx="8001000" cy="857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819400"/>
                <a:gridCol w="2743200"/>
              </a:tblGrid>
              <a:tr h="857256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75+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96093014"/>
              </p:ext>
            </p:extLst>
          </p:nvPr>
        </p:nvGraphicFramePr>
        <p:xfrm>
          <a:off x="450954" y="3643314"/>
          <a:ext cx="8001000" cy="1000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819400"/>
                <a:gridCol w="2743200"/>
              </a:tblGrid>
              <a:tr h="1000132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75+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99956329"/>
              </p:ext>
            </p:extLst>
          </p:nvPr>
        </p:nvGraphicFramePr>
        <p:xfrm>
          <a:off x="462049" y="4714884"/>
          <a:ext cx="8001000" cy="142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819400"/>
                <a:gridCol w="2743200"/>
              </a:tblGrid>
              <a:tr h="142876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75+</a:t>
                      </a:r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93558584"/>
              </p:ext>
            </p:extLst>
          </p:nvPr>
        </p:nvGraphicFramePr>
        <p:xfrm>
          <a:off x="457200" y="1106933"/>
          <a:ext cx="8001000" cy="1523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819400"/>
                <a:gridCol w="2743200"/>
              </a:tblGrid>
              <a:tr h="67899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PAO</a:t>
                      </a:r>
                      <a:r>
                        <a:rPr lang="en-US" sz="2400" b="1" baseline="0" dirty="0" smtClean="0"/>
                        <a:t> Stories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/>
                        <a:t>#</a:t>
                      </a:r>
                      <a:r>
                        <a:rPr lang="en-US" sz="2400" baseline="0" dirty="0" smtClean="0"/>
                        <a:t>Passwords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Security</a:t>
                      </a:r>
                      <a:endParaRPr lang="en-US" sz="2400" dirty="0"/>
                    </a:p>
                  </a:txBody>
                  <a:tcPr/>
                </a:tc>
              </a:tr>
              <a:tr h="844506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808229"/>
            <a:ext cx="471354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736923"/>
            <a:ext cx="47135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9927" y="3741494"/>
            <a:ext cx="47135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6728" y="3752737"/>
            <a:ext cx="47135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9777" y="4770547"/>
            <a:ext cx="394032" cy="65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4781790"/>
            <a:ext cx="394032" cy="65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9947" y="5416215"/>
            <a:ext cx="394032" cy="65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6748" y="5427458"/>
            <a:ext cx="394032" cy="65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422" y="4781790"/>
            <a:ext cx="394032" cy="65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422" y="5416214"/>
            <a:ext cx="394032" cy="65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Shared Cues</a:t>
            </a:r>
            <a:endParaRPr lang="en-US" dirty="0"/>
          </a:p>
        </p:txBody>
      </p:sp>
      <p:sp>
        <p:nvSpPr>
          <p:cNvPr id="3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z="1200" smtClean="0"/>
              <a:pPr/>
              <a:t>12</a:t>
            </a:fld>
            <a:endParaRPr lang="en-US" sz="1200" dirty="0"/>
          </a:p>
        </p:txBody>
      </p:sp>
      <p:sp>
        <p:nvSpPr>
          <p:cNvPr id="34" name="Rounded Rectangular Callout 33"/>
          <p:cNvSpPr/>
          <p:nvPr/>
        </p:nvSpPr>
        <p:spPr>
          <a:xfrm>
            <a:off x="3143240" y="2714620"/>
            <a:ext cx="3143272" cy="1143008"/>
          </a:xfrm>
          <a:prstGeom prst="wedgeRoundRectCallout">
            <a:avLst>
              <a:gd name="adj1" fmla="val 52640"/>
              <a:gd name="adj2" fmla="val -824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Adversary with one password is unlikely to crack any other password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44712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标题 7"/>
          <p:cNvSpPr>
            <a:spLocks noGrp="1"/>
          </p:cNvSpPr>
          <p:nvPr>
            <p:ph type="title" idx="4294967295"/>
          </p:nvPr>
        </p:nvSpPr>
        <p:spPr>
          <a:xfrm>
            <a:off x="0" y="2500306"/>
            <a:ext cx="9144000" cy="9144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Study protocol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287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0" y="4114800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Recruitment</a:t>
            </a:r>
            <a:endParaRPr lang="en-US" dirty="0"/>
          </a:p>
        </p:txBody>
      </p:sp>
      <p:pic>
        <p:nvPicPr>
          <p:cNvPr id="4" name="Picture 4" descr="http://1.bp.blogspot.com/-43FY_eJTnZc/T6hl9eVB49I/AAAAAAAAAHI/HBkLYdXWZ28/s640/Amazon_mechanical_tur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1785926"/>
            <a:ext cx="3525096" cy="16667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2491" y="3899365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8627" y="4043218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663" y="4040909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3127" y="4114800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911255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899365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908601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899365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10000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927100" y="5807011"/>
            <a:ext cx="6993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578 participants completed initial memorization phase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94397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Study Protocol</a:t>
            </a:r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3357562"/>
            <a:ext cx="8258204" cy="2768601"/>
          </a:xfrm>
        </p:spPr>
        <p:txBody>
          <a:bodyPr>
            <a:normAutofit/>
          </a:bodyPr>
          <a:lstStyle/>
          <a:p>
            <a:r>
              <a:rPr lang="en-US" dirty="0" smtClean="0"/>
              <a:t>Memorization Phase (5 minutes):</a:t>
            </a:r>
          </a:p>
          <a:p>
            <a:pPr lvl="1"/>
            <a:r>
              <a:rPr lang="en-US" dirty="0" smtClean="0"/>
              <a:t>Participants asked to memorize four randomly selected person-action object stories. </a:t>
            </a:r>
          </a:p>
          <a:p>
            <a:r>
              <a:rPr lang="en-US" dirty="0" smtClean="0"/>
              <a:t>Rehearsal Phase (120+ days):</a:t>
            </a:r>
          </a:p>
          <a:p>
            <a:pPr lvl="1"/>
            <a:r>
              <a:rPr lang="en-US" dirty="0" smtClean="0"/>
              <a:t>Participants periodically asked to return and rehearse their stories (following rehearsal schedule) </a:t>
            </a:r>
          </a:p>
        </p:txBody>
      </p:sp>
      <p:pic>
        <p:nvPicPr>
          <p:cNvPr id="4" name="Picture 4" descr="http://1.bp.blogspot.com/-43FY_eJTnZc/T6hl9eVB49I/AAAAAAAAAHI/HBkLYdXWZ28/s640/Amazon_mechanical_tur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2362200" cy="11169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4091" y="1384765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0227" y="1528618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7263" y="1526309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4727" y="1600200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396655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384765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394001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038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Memorization Phase </a:t>
            </a:r>
            <a:r>
              <a:rPr lang="en-US" altLang="zh-CN" dirty="0" smtClean="0"/>
              <a:t>– Mnemonic group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047241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4437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Memorization Phase </a:t>
            </a:r>
            <a:r>
              <a:rPr lang="en-US" altLang="zh-CN" dirty="0" smtClean="0"/>
              <a:t>– Mnemonic group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3314" name="Picture 2" descr="C:\Users\jblocki\Documents\My Dropbox\Thesis\Images\UserStudyPAOStorySelectImag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2" y="1447800"/>
            <a:ext cx="5251428" cy="52030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8104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Memorization Phase </a:t>
            </a:r>
            <a:r>
              <a:rPr lang="en-US" altLang="zh-CN" dirty="0" smtClean="0"/>
              <a:t>– Mnemonic group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1" name="Picture 3" descr="C:\Users\jblocki\Documents\My Dropbox\Thesis\Images\UserStudyPAOStorySelectImag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1295400"/>
            <a:ext cx="8086725" cy="4962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424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Memorization Phase – Text group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657"/>
            <a:ext cx="8001000" cy="480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446956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609600" y="1109666"/>
          <a:ext cx="8248680" cy="5176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1495428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2643206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5310206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390392" y="4673758"/>
            <a:ext cx="538930" cy="707886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pic>
        <p:nvPicPr>
          <p:cNvPr id="92166" name="Picture 6" descr="https://www.paubox.com/blog/wp-content/uploads/2015/06/Is-Gmail-HIPAA-Compliant-Paubox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2595562"/>
            <a:ext cx="1000132" cy="759654"/>
          </a:xfrm>
          <a:prstGeom prst="rect">
            <a:avLst/>
          </a:prstGeom>
          <a:noFill/>
        </p:spPr>
      </p:pic>
      <p:pic>
        <p:nvPicPr>
          <p:cNvPr id="92168" name="Picture 8" descr="https://lh4.ggpht.com/jEV6nsNv-638GnXkiO5Cfk6zF5lKZCZuWdOtmlL_7PXR79vgteOIHcNDPhNYqGC7dzg=w3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15140" y="1381116"/>
            <a:ext cx="857256" cy="857256"/>
          </a:xfrm>
          <a:prstGeom prst="rect">
            <a:avLst/>
          </a:prstGeom>
          <a:noFill/>
        </p:spPr>
      </p:pic>
      <p:pic>
        <p:nvPicPr>
          <p:cNvPr id="92172" name="Picture 12" descr="https://upload.wikimedia.org/wikipedia/commons/thumb/0/06/YouTube_logo_2013.svg/200px-YouTube_logo_2013.svg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38328" y="5524520"/>
            <a:ext cx="994620" cy="417741"/>
          </a:xfrm>
          <a:prstGeom prst="rect">
            <a:avLst/>
          </a:prstGeom>
          <a:noFill/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1246" y="3678018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3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00826" y="3667132"/>
            <a:ext cx="1357322" cy="77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75" name="Picture 15" descr="https://www.crowdener.gy/Dummy_user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42976" y="2738438"/>
            <a:ext cx="1857387" cy="1857388"/>
          </a:xfrm>
          <a:prstGeom prst="rect">
            <a:avLst/>
          </a:prstGeom>
          <a:noFill/>
        </p:spPr>
      </p:pic>
      <p:sp>
        <p:nvSpPr>
          <p:cNvPr id="40" name="右箭头 39"/>
          <p:cNvSpPr/>
          <p:nvPr/>
        </p:nvSpPr>
        <p:spPr>
          <a:xfrm rot="20700444">
            <a:off x="3106306" y="2054130"/>
            <a:ext cx="1396362" cy="450496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右箭头 41"/>
          <p:cNvSpPr/>
          <p:nvPr/>
        </p:nvSpPr>
        <p:spPr>
          <a:xfrm rot="21429789">
            <a:off x="3367847" y="2915592"/>
            <a:ext cx="1396362" cy="450496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右箭头 42"/>
          <p:cNvSpPr/>
          <p:nvPr/>
        </p:nvSpPr>
        <p:spPr>
          <a:xfrm rot="386094">
            <a:off x="3449838" y="3743962"/>
            <a:ext cx="1396362" cy="450496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右箭头 43"/>
          <p:cNvSpPr/>
          <p:nvPr/>
        </p:nvSpPr>
        <p:spPr>
          <a:xfrm rot="1296984">
            <a:off x="3177117" y="4837188"/>
            <a:ext cx="1396362" cy="450496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270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Rehearsal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6" name="Picture 2" descr="C:\Users\jblocki\Documents\naturally-rehearsing-passwords-user-study\Images\UserStudyRecal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4757057" cy="50038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402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Rehearsal Schedules</a:t>
            </a:r>
            <a:endParaRPr lang="en-US" dirty="0"/>
          </a:p>
        </p:txBody>
      </p:sp>
      <p:sp>
        <p:nvSpPr>
          <p:cNvPr id="3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"/>
          </p:nvPr>
        </p:nvSpPr>
        <p:spPr>
          <a:blipFill rotWithShape="1">
            <a:blip r:embed="rId3"/>
            <a:stretch>
              <a:fillRect l="-1852" t="-1752"/>
            </a:stretch>
          </a:blipFill>
        </p:spPr>
        <p:txBody>
          <a:bodyPr>
            <a:normAutofit/>
          </a:bodyPr>
          <a:lstStyle/>
          <a:p>
            <a:r>
              <a:rPr lang="en-US" sz="2400" dirty="0">
                <a:noFill/>
              </a:rPr>
              <a:t> 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52400" y="4673027"/>
            <a:ext cx="868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0" y="520642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Day:0   16   32   48   64   80   96  112  128  144  160                         </a:t>
            </a:r>
            <a:endParaRPr lang="en-US" sz="3200" dirty="0"/>
          </a:p>
        </p:txBody>
      </p:sp>
      <p:sp>
        <p:nvSpPr>
          <p:cNvPr id="15" name="Oval 14"/>
          <p:cNvSpPr/>
          <p:nvPr/>
        </p:nvSpPr>
        <p:spPr bwMode="auto">
          <a:xfrm>
            <a:off x="1108788" y="4427264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rPr>
              <a:t>2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778905" y="4516911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rPr>
              <a:t>10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419946" y="4548562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rPr>
              <a:t>8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105400" y="4572001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rPr>
              <a:t>9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438400" y="4529901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Arial" pitchFamily="-110" charset="0"/>
              </a:rPr>
              <a:t>7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752600" y="4495800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rPr>
              <a:t>6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371600" y="4572000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rPr>
              <a:t>5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295400" y="4396162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rPr>
              <a:t>4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219200" y="4648200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rPr>
              <a:t>3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990600" y="4585828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572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rPr>
              <a:t>1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1980" y="4572001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4114800" y="3331689"/>
            <a:ext cx="685800" cy="1545111"/>
          </a:xfrm>
          <a:prstGeom prst="leftBrace">
            <a:avLst/>
          </a:prstGeom>
          <a:ln w="31750">
            <a:solidFill>
              <a:srgbClr val="7030A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>
            <a:stCxn id="28" idx="0"/>
          </p:cNvCxnSpPr>
          <p:nvPr/>
        </p:nvCxnSpPr>
        <p:spPr>
          <a:xfrm flipV="1">
            <a:off x="1143000" y="2667000"/>
            <a:ext cx="838200" cy="1918828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7778905" y="2667000"/>
            <a:ext cx="152400" cy="1918828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85945" y="2284812"/>
            <a:ext cx="5123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Final Rehearsal (t</a:t>
            </a:r>
            <a:r>
              <a:rPr lang="en-US" sz="3200" baseline="-25000" dirty="0" smtClean="0">
                <a:solidFill>
                  <a:srgbClr val="7030A0"/>
                </a:solidFill>
              </a:rPr>
              <a:t>10</a:t>
            </a:r>
            <a:r>
              <a:rPr lang="en-US" sz="3200" dirty="0" smtClean="0">
                <a:solidFill>
                  <a:srgbClr val="7030A0"/>
                </a:solidFill>
              </a:rPr>
              <a:t>): 157 days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689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Rehearsal Schedules</a:t>
            </a:r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Example 2: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24hrX2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7030A0"/>
                    </a:solidFill>
                  </a:rPr>
                  <a:t>First Rehearsal (t</a:t>
                </a:r>
                <a:r>
                  <a:rPr lang="en-US" baseline="-25000" dirty="0" smtClean="0">
                    <a:solidFill>
                      <a:srgbClr val="7030A0"/>
                    </a:solidFill>
                  </a:rPr>
                  <a:t>1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): 24 hours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=24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h𝑟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 bwMode="auto">
          <a:xfrm>
            <a:off x="152400" y="4673027"/>
            <a:ext cx="8686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1066800" y="4419601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rPr>
              <a:t>2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247704" y="4543900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Arial" pitchFamily="-110" charset="0"/>
              </a:rPr>
              <a:t>7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373016" y="4543900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rPr>
              <a:t>6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057400" y="4585828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rPr>
              <a:t>5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371600" y="4419601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rPr>
              <a:t>4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219200" y="4648200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rPr>
              <a:t>3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990600" y="4585828"/>
            <a:ext cx="304800" cy="304800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rPr>
              <a:t>1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1980" y="4572001"/>
            <a:ext cx="2286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4572000" y="2743200"/>
            <a:ext cx="685800" cy="2819400"/>
          </a:xfrm>
          <a:prstGeom prst="leftBrace">
            <a:avLst/>
          </a:prstGeom>
          <a:ln w="31750">
            <a:solidFill>
              <a:srgbClr val="7030A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>
            <a:stCxn id="28" idx="0"/>
          </p:cNvCxnSpPr>
          <p:nvPr/>
        </p:nvCxnSpPr>
        <p:spPr>
          <a:xfrm flipV="1">
            <a:off x="1143000" y="2667000"/>
            <a:ext cx="419100" cy="1918828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3" idx="7"/>
          </p:cNvCxnSpPr>
          <p:nvPr/>
        </p:nvCxnSpPr>
        <p:spPr>
          <a:xfrm flipV="1">
            <a:off x="6507867" y="2819401"/>
            <a:ext cx="1188333" cy="1769136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85945" y="2284812"/>
            <a:ext cx="4984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Final Rehearsal (t</a:t>
            </a:r>
            <a:r>
              <a:rPr lang="en-US" sz="3200" baseline="-25000" dirty="0">
                <a:solidFill>
                  <a:srgbClr val="7030A0"/>
                </a:solidFill>
              </a:rPr>
              <a:t>7</a:t>
            </a:r>
            <a:r>
              <a:rPr lang="en-US" sz="3200" dirty="0" smtClean="0">
                <a:solidFill>
                  <a:srgbClr val="7030A0"/>
                </a:solidFill>
              </a:rPr>
              <a:t>): 127 days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520642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Day:0   16   32   48   64   80   96  112  128  144  160                         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43640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Rehearsal Schedules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40629995"/>
              </p:ext>
            </p:extLst>
          </p:nvPr>
        </p:nvGraphicFramePr>
        <p:xfrm>
          <a:off x="76200" y="1600200"/>
          <a:ext cx="8915414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848112"/>
                <a:gridCol w="688588"/>
                <a:gridCol w="535568"/>
                <a:gridCol w="442332"/>
                <a:gridCol w="609601"/>
                <a:gridCol w="609601"/>
                <a:gridCol w="609600"/>
                <a:gridCol w="609598"/>
                <a:gridCol w="685800"/>
                <a:gridCol w="685806"/>
                <a:gridCol w="457200"/>
                <a:gridCol w="533408"/>
              </a:tblGrid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Rehearsal#/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Schedule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4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8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9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10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11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12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12hrx1.5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.5 day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1.75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4.2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8.2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14.7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24.7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40.7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64.7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101.7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157.7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N/A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24hrX2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1 day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15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31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63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127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N/A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N/A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N/A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N/A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N/A</a:t>
                      </a: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24hrX2+2Start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.1 day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.6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1.6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3.6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7.6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15.6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31.6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63.6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127.6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N/A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N/A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N/A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30minX2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.5 </a:t>
                      </a:r>
                      <a:r>
                        <a:rPr lang="en-US" sz="1600" dirty="0" err="1" smtClean="0">
                          <a:latin typeface="+mn-lt"/>
                        </a:rPr>
                        <a:t>hr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1.5hr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3.5hr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7.5hr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15.5 </a:t>
                      </a:r>
                      <a:r>
                        <a:rPr lang="en-US" sz="1600" dirty="0" err="1" smtClean="0">
                          <a:latin typeface="+mn-lt"/>
                        </a:rPr>
                        <a:t>hr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1.7 day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3.7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7.7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15.7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31.7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63.7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</a:rPr>
                        <a:t>127.7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6747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Incentives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Memorization Phase ($0.5)</a:t>
            </a:r>
          </a:p>
          <a:p>
            <a:endParaRPr lang="en-US" dirty="0" smtClean="0"/>
          </a:p>
          <a:p>
            <a:r>
              <a:rPr lang="en-US" dirty="0" smtClean="0"/>
              <a:t>Rehearsal Phase ($0.75 each)</a:t>
            </a:r>
          </a:p>
          <a:p>
            <a:pPr lvl="1"/>
            <a:r>
              <a:rPr lang="en-US" dirty="0" smtClean="0"/>
              <a:t>Encourage participants to return</a:t>
            </a:r>
          </a:p>
          <a:p>
            <a:pPr lvl="1"/>
            <a:r>
              <a:rPr lang="en-US" dirty="0" smtClean="0"/>
              <a:t>Discourage Cheating</a:t>
            </a:r>
            <a:endParaRPr lang="en-US" dirty="0"/>
          </a:p>
        </p:txBody>
      </p:sp>
      <p:pic>
        <p:nvPicPr>
          <p:cNvPr id="3076" name="Picture 4" descr="http://www.coinlink.com/CoinGuide/images/ust_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2209800" cy="11332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ljkrakauer.com/LJK/60s/3quart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51085"/>
            <a:ext cx="3962400" cy="1320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theresilientfamily.com/wp-content/uploads/2011/08/write-it-dow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7" y="4143380"/>
            <a:ext cx="1958896" cy="1300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&quot;No&quot; Symbol 4"/>
          <p:cNvSpPr/>
          <p:nvPr/>
        </p:nvSpPr>
        <p:spPr>
          <a:xfrm>
            <a:off x="1285876" y="4143380"/>
            <a:ext cx="2285992" cy="1351206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578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Not Write Down Your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“…we ask that you do not write down the words that we ask you to memorize.”</a:t>
            </a:r>
          </a:p>
          <a:p>
            <a:r>
              <a:rPr lang="en-US" dirty="0" smtClean="0"/>
              <a:t>“You will be paid for each completed rehearsal phase --- even if you forgot the words.”</a:t>
            </a:r>
          </a:p>
          <a:p>
            <a:r>
              <a:rPr lang="en-US" dirty="0" smtClean="0"/>
              <a:t>“</a:t>
            </a:r>
            <a:r>
              <a:rPr lang="en-US" b="1" dirty="0" smtClean="0"/>
              <a:t>Important: </a:t>
            </a:r>
            <a:r>
              <a:rPr lang="en-US" dirty="0" smtClean="0"/>
              <a:t>…do not write down the words”</a:t>
            </a:r>
          </a:p>
          <a:p>
            <a:r>
              <a:rPr lang="en-US" dirty="0" smtClean="0"/>
              <a:t>“You will be paid for each completed rehearsal phase --- even if you forgot the words.”</a:t>
            </a:r>
            <a:endParaRPr lang="en-US" dirty="0"/>
          </a:p>
        </p:txBody>
      </p:sp>
      <p:pic>
        <p:nvPicPr>
          <p:cNvPr id="5122" name="Picture 2" descr="http://i.kinja-img.com/gawker-media/image/upload/s--4QMr8ZO---/18ixicxdyt75l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6477000" cy="36433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4726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Conditions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8368" y="6356350"/>
            <a:ext cx="1981200" cy="365760"/>
          </a:xfrm>
        </p:spPr>
        <p:txBody>
          <a:bodyPr/>
          <a:lstStyle/>
          <a:p>
            <a:fld id="{FC398A72-17BE-493D-A14C-F3371BCE3542}" type="slidenum">
              <a:rPr lang="en-US" smtClean="0">
                <a:latin typeface="+mj-lt"/>
              </a:rPr>
              <a:pPr/>
              <a:t>26</a:t>
            </a:fld>
            <a:endParaRPr lang="en-US" dirty="0">
              <a:latin typeface="+mj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610252948"/>
              </p:ext>
            </p:extLst>
          </p:nvPr>
        </p:nvGraphicFramePr>
        <p:xfrm>
          <a:off x="1000068" y="1214422"/>
          <a:ext cx="6929485" cy="1622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0"/>
                <a:gridCol w="3714775"/>
              </a:tblGrid>
              <a:tr h="233576">
                <a:tc>
                  <a:txBody>
                    <a:bodyPr/>
                    <a:lstStyle/>
                    <a:p>
                      <a:r>
                        <a:rPr lang="en-US" dirty="0" smtClean="0"/>
                        <a:t>Condition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</a:t>
                      </a:r>
                      <a:endParaRPr lang="en-US" dirty="0"/>
                    </a:p>
                  </a:txBody>
                  <a:tcPr/>
                </a:tc>
              </a:tr>
              <a:tr h="5255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m</a:t>
                      </a:r>
                      <a:r>
                        <a:rPr lang="en-US" sz="1800" b="1" dirty="0" smtClean="0"/>
                        <a:t>_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24hrX2+2Start</a:t>
                      </a:r>
                      <a:r>
                        <a:rPr lang="en-US" sz="1800" b="1" dirty="0" smtClean="0"/>
                        <a:t>_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1 PAO Story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91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m</a:t>
                      </a:r>
                      <a:r>
                        <a:rPr lang="en-US" sz="1800" b="1" dirty="0" smtClean="0"/>
                        <a:t>_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24hrX2+2Start</a:t>
                      </a:r>
                      <a:r>
                        <a:rPr lang="en-US" sz="1800" b="1" dirty="0" smtClean="0"/>
                        <a:t>_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2 PAO Stories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9197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m</a:t>
                      </a:r>
                      <a:r>
                        <a:rPr lang="en-US" sz="1800" b="1" dirty="0" smtClean="0"/>
                        <a:t>_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24hrX2+2Start</a:t>
                      </a:r>
                      <a:r>
                        <a:rPr lang="en-US" sz="1800" b="1" dirty="0" smtClean="0"/>
                        <a:t>_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</a:rPr>
                        <a:t> PAO Stories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93555448"/>
              </p:ext>
            </p:extLst>
          </p:nvPr>
        </p:nvGraphicFramePr>
        <p:xfrm>
          <a:off x="1000068" y="3071810"/>
          <a:ext cx="6964625" cy="143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2120"/>
                <a:gridCol w="3772505"/>
              </a:tblGrid>
              <a:tr h="6959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Condition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Comment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t</a:t>
                      </a:r>
                      <a:r>
                        <a:rPr lang="en-US" sz="1800" b="1" dirty="0" smtClean="0"/>
                        <a:t>_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24hrX2+2Start</a:t>
                      </a:r>
                      <a:r>
                        <a:rPr lang="en-US" sz="1800" b="1" dirty="0" smtClean="0"/>
                        <a:t>_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Text</a:t>
                      </a:r>
                      <a:r>
                        <a:rPr lang="en-US" sz="1800" b="1" baseline="0" dirty="0" smtClean="0">
                          <a:solidFill>
                            <a:srgbClr val="00B050"/>
                          </a:solidFill>
                        </a:rPr>
                        <a:t> condition/No Cues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m</a:t>
                      </a:r>
                      <a:r>
                        <a:rPr lang="en-US" sz="1800" b="1" dirty="0" smtClean="0"/>
                        <a:t>_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24hrX2+2Start</a:t>
                      </a:r>
                      <a:r>
                        <a:rPr lang="en-US" sz="1800" b="1" dirty="0" smtClean="0"/>
                        <a:t>_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Mnemonic Condition</a:t>
                      </a:r>
                      <a:endParaRPr lang="en-US" sz="1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20" y="1214422"/>
            <a:ext cx="492443" cy="182998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 Interference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3071810"/>
            <a:ext cx="492443" cy="254973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+mj-lt"/>
              </a:rPr>
              <a:t>Mnemonic vs Text</a:t>
            </a:r>
            <a:endParaRPr lang="en-US" sz="2000" b="1" dirty="0">
              <a:solidFill>
                <a:srgbClr val="00B050"/>
              </a:solidFill>
              <a:latin typeface="+mj-lt"/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478568507"/>
              </p:ext>
            </p:extLst>
          </p:nvPr>
        </p:nvGraphicFramePr>
        <p:xfrm>
          <a:off x="1000068" y="4722276"/>
          <a:ext cx="7000924" cy="1861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7852"/>
                <a:gridCol w="3753072"/>
              </a:tblGrid>
              <a:tr h="39884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Condition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Comment</a:t>
                      </a:r>
                      <a:endParaRPr lang="en-US" sz="1800" dirty="0"/>
                    </a:p>
                  </a:txBody>
                  <a:tcPr/>
                </a:tc>
              </a:tr>
              <a:tr h="3496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m</a:t>
                      </a:r>
                      <a:r>
                        <a:rPr lang="en-US" sz="1800" b="1" dirty="0" smtClean="0"/>
                        <a:t>_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24hrX2</a:t>
                      </a:r>
                      <a:r>
                        <a:rPr lang="en-US" sz="1800" b="1" dirty="0" smtClean="0"/>
                        <a:t>_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24</a:t>
                      </a:r>
                      <a:r>
                        <a:rPr lang="en-US" sz="1800" b="1" baseline="0" dirty="0" smtClean="0">
                          <a:solidFill>
                            <a:srgbClr val="7030A0"/>
                          </a:solidFill>
                        </a:rPr>
                        <a:t> hour base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496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m</a:t>
                      </a:r>
                      <a:r>
                        <a:rPr lang="en-US" sz="1800" b="1" dirty="0" smtClean="0"/>
                        <a:t>_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24hrX2+2Start</a:t>
                      </a:r>
                      <a:r>
                        <a:rPr lang="en-US" sz="1800" b="1" dirty="0" smtClean="0"/>
                        <a:t>_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Two</a:t>
                      </a:r>
                      <a:r>
                        <a:rPr lang="en-US" sz="1800" b="1" baseline="0" dirty="0" smtClean="0">
                          <a:solidFill>
                            <a:srgbClr val="7030A0"/>
                          </a:solidFill>
                        </a:rPr>
                        <a:t> Extra Rehearsals on Day 1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496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m</a:t>
                      </a:r>
                      <a:r>
                        <a:rPr lang="en-US" sz="1800" b="1" dirty="0" smtClean="0"/>
                        <a:t>_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30minX2</a:t>
                      </a:r>
                      <a:r>
                        <a:rPr lang="en-US" sz="1800" b="1" dirty="0" smtClean="0"/>
                        <a:t>_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30 min base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49662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00B050"/>
                          </a:solidFill>
                        </a:rPr>
                        <a:t>m</a:t>
                      </a:r>
                      <a:r>
                        <a:rPr lang="en-US" sz="1800" b="1" dirty="0" smtClean="0"/>
                        <a:t>_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12hrX1.5</a:t>
                      </a:r>
                      <a:r>
                        <a:rPr lang="en-US" sz="1800" b="1" dirty="0" smtClean="0"/>
                        <a:t>_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7030A0"/>
                          </a:solidFill>
                        </a:rPr>
                        <a:t>Growth Rate: 1.5x</a:t>
                      </a:r>
                      <a:endParaRPr lang="en-US" sz="1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215338" y="2928934"/>
            <a:ext cx="461665" cy="370870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+mj-lt"/>
              </a:rPr>
              <a:t>Compare Rehearsal Schedules</a:t>
            </a:r>
            <a:endParaRPr lang="en-US" b="1" dirty="0">
              <a:solidFill>
                <a:srgbClr val="7030A0"/>
              </a:solidFill>
              <a:latin typeface="+mj-lt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 rot="5400000">
            <a:off x="8036743" y="4536289"/>
            <a:ext cx="285752" cy="214314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642910" y="3357562"/>
            <a:ext cx="357190" cy="14287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rot="5400000" flipH="1" flipV="1">
            <a:off x="607191" y="1464455"/>
            <a:ext cx="357190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2681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Follow Up Survey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sz="2500" dirty="0" smtClean="0"/>
              <a:t>Some participants did not return to rehearse their stories.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Hypothesis:</a:t>
            </a:r>
          </a:p>
          <a:p>
            <a:pPr lvl="1"/>
            <a:r>
              <a:rPr lang="en-US" dirty="0" smtClean="0"/>
              <a:t>The primary reason:  </a:t>
            </a:r>
          </a:p>
          <a:p>
            <a:pPr lvl="2"/>
            <a:r>
              <a:rPr lang="en-US" dirty="0" smtClean="0"/>
              <a:t>too busy</a:t>
            </a:r>
          </a:p>
          <a:p>
            <a:pPr lvl="2"/>
            <a:r>
              <a:rPr lang="en-US" dirty="0" smtClean="0"/>
              <a:t>did not get follow up message in time </a:t>
            </a:r>
          </a:p>
          <a:p>
            <a:pPr lvl="2"/>
            <a:r>
              <a:rPr lang="en-US" dirty="0" smtClean="0"/>
              <a:t>not interested in interacting with them outside of the initial Mechanical Turk task.</a:t>
            </a:r>
          </a:p>
          <a:p>
            <a:pPr lvl="1"/>
            <a:r>
              <a:rPr lang="en-US" dirty="0" smtClean="0"/>
              <a:t>Not because they would not remember the story.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How to prove?</a:t>
            </a:r>
          </a:p>
          <a:p>
            <a:pPr lvl="1"/>
            <a:r>
              <a:rPr lang="en-US" dirty="0" smtClean="0"/>
              <a:t>Send a follow up survey to all not return.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970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标题 7"/>
          <p:cNvSpPr>
            <a:spLocks noGrp="1"/>
          </p:cNvSpPr>
          <p:nvPr>
            <p:ph type="title" idx="4294967295"/>
          </p:nvPr>
        </p:nvSpPr>
        <p:spPr>
          <a:xfrm>
            <a:off x="0" y="2500306"/>
            <a:ext cx="9144000" cy="9144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Results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287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28"/>
            <a:ext cx="8872217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直接连接符 3"/>
          <p:cNvCxnSpPr/>
          <p:nvPr/>
        </p:nvCxnSpPr>
        <p:spPr>
          <a:xfrm>
            <a:off x="214282" y="2214554"/>
            <a:ext cx="100013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14282" y="4214818"/>
            <a:ext cx="100013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8196088" y="1357298"/>
            <a:ext cx="785818" cy="10001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6572264" y="2338180"/>
            <a:ext cx="785818" cy="5000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8196088" y="2838246"/>
            <a:ext cx="805068" cy="10001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3357554" y="5143512"/>
            <a:ext cx="785818" cy="5715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1785918" y="5662828"/>
            <a:ext cx="785818" cy="5000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Problem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CN" dirty="0" smtClean="0"/>
              <a:t>Too many password </a:t>
            </a:r>
            <a:r>
              <a:rPr lang="en-US" altLang="zh-CN" dirty="0" smtClean="0">
                <a:sym typeface="Wingdings" pitchFamily="2" charset="2"/>
              </a:rPr>
              <a:t> users select </a:t>
            </a:r>
            <a:r>
              <a:rPr lang="en-US" altLang="zh-CN" b="1" dirty="0" smtClean="0">
                <a:sym typeface="Wingdings" pitchFamily="2" charset="2"/>
              </a:rPr>
              <a:t>weak</a:t>
            </a:r>
            <a:r>
              <a:rPr lang="en-US" altLang="zh-CN" dirty="0" smtClean="0">
                <a:sym typeface="Wingdings" pitchFamily="2" charset="2"/>
              </a:rPr>
              <a:t> password, </a:t>
            </a:r>
            <a:r>
              <a:rPr lang="en-US" altLang="zh-CN" b="1" dirty="0" smtClean="0">
                <a:sym typeface="Wingdings" pitchFamily="2" charset="2"/>
              </a:rPr>
              <a:t>reuse</a:t>
            </a:r>
            <a:r>
              <a:rPr lang="en-US" altLang="zh-CN" dirty="0" smtClean="0">
                <a:sym typeface="Wingdings" pitchFamily="2" charset="2"/>
              </a:rPr>
              <a:t> passwords </a:t>
            </a:r>
            <a:r>
              <a:rPr lang="en-US" altLang="zh-CN" b="1" dirty="0" smtClean="0">
                <a:sym typeface="Wingdings" pitchFamily="2" charset="2"/>
              </a:rPr>
              <a:t>or</a:t>
            </a:r>
            <a:r>
              <a:rPr lang="en-US" altLang="zh-CN" dirty="0" smtClean="0">
                <a:sym typeface="Wingdings" pitchFamily="2" charset="2"/>
              </a:rPr>
              <a:t> </a:t>
            </a:r>
            <a:r>
              <a:rPr lang="en-US" b="1" dirty="0" smtClean="0"/>
              <a:t>frequently</a:t>
            </a:r>
            <a:r>
              <a:rPr lang="en-US" dirty="0" smtClean="0"/>
              <a:t> </a:t>
            </a:r>
            <a:r>
              <a:rPr lang="en-US" b="1" dirty="0" smtClean="0"/>
              <a:t>reset</a:t>
            </a:r>
            <a:r>
              <a:rPr lang="en-US" dirty="0" smtClean="0"/>
              <a:t> passwords.</a:t>
            </a:r>
            <a:endParaRPr lang="en-US" dirty="0"/>
          </a:p>
        </p:txBody>
      </p:sp>
      <p:pic>
        <p:nvPicPr>
          <p:cNvPr id="10242" name="Picture 2" descr="http://cdn.wonderfulengineering.com/wp-content/uploads/2014/05/Secure-Passwords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80" y="2571744"/>
            <a:ext cx="2864564" cy="13573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500306"/>
            <a:ext cx="1640693" cy="162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2428868"/>
            <a:ext cx="1571636" cy="179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>
          <a:xfrm>
            <a:off x="1500166" y="4929198"/>
            <a:ext cx="5786478" cy="85725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+mj-lt"/>
              </a:rPr>
              <a:t>Insecure! Painful effort!</a:t>
            </a:r>
            <a:endParaRPr lang="en-US" sz="2400" b="1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0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Rehearsal schedule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785926"/>
            <a:ext cx="879844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143240" y="4714884"/>
            <a:ext cx="2857520" cy="35719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Survived(</a:t>
            </a:r>
            <a:r>
              <a:rPr lang="en-US" dirty="0" err="1" smtClean="0"/>
              <a:t>i</a:t>
            </a:r>
            <a:r>
              <a:rPr lang="en-US" dirty="0" smtClean="0"/>
              <a:t>)/Returned(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vs Mnemonic</a:t>
            </a:r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FC398A72-17BE-493D-A14C-F3371BCE354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00364" y="5500702"/>
            <a:ext cx="3467080" cy="639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Survived(i)/Returned(i)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6573" r="1591"/>
          <a:stretch/>
        </p:blipFill>
        <p:spPr bwMode="auto">
          <a:xfrm>
            <a:off x="1981200" y="3176833"/>
            <a:ext cx="5052291" cy="223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060" y="1300408"/>
            <a:ext cx="5038725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7467600" y="1300408"/>
            <a:ext cx="1066800" cy="1823792"/>
          </a:xfrm>
          <a:prstGeom prst="wedgeRectCallout">
            <a:avLst>
              <a:gd name="adj1" fmla="val -329227"/>
              <a:gd name="adj2" fmla="val -10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6553200" y="1300408"/>
            <a:ext cx="2209800" cy="2204792"/>
          </a:xfrm>
          <a:prstGeom prst="wedgeRectCallout">
            <a:avLst>
              <a:gd name="adj1" fmla="val -142431"/>
              <a:gd name="adj2" fmla="val 79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Advantage is statistically significant</a:t>
            </a:r>
            <a:endParaRPr lang="en-US" sz="2800" dirty="0"/>
          </a:p>
        </p:txBody>
      </p:sp>
      <p:sp>
        <p:nvSpPr>
          <p:cNvPr id="12" name="Rectangular Callout 11"/>
          <p:cNvSpPr/>
          <p:nvPr/>
        </p:nvSpPr>
        <p:spPr>
          <a:xfrm>
            <a:off x="7620000" y="1452808"/>
            <a:ext cx="1066800" cy="1823792"/>
          </a:xfrm>
          <a:prstGeom prst="wedgeRectCallout">
            <a:avLst>
              <a:gd name="adj1" fmla="val -195795"/>
              <a:gd name="adj2" fmla="val -5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ular Callout 12"/>
          <p:cNvSpPr/>
          <p:nvPr/>
        </p:nvSpPr>
        <p:spPr>
          <a:xfrm>
            <a:off x="6705600" y="1452808"/>
            <a:ext cx="2209800" cy="2204792"/>
          </a:xfrm>
          <a:prstGeom prst="wedgeRectCallout">
            <a:avLst>
              <a:gd name="adj1" fmla="val -79722"/>
              <a:gd name="adj2" fmla="val 756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Advantage is not statistically significant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36239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1" grpId="0" animBg="1"/>
      <p:bldP spid="11" grpId="1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50" t="15110"/>
          <a:stretch/>
        </p:blipFill>
        <p:spPr bwMode="auto">
          <a:xfrm>
            <a:off x="5218545" y="3050499"/>
            <a:ext cx="3401636" cy="27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71802" y="5286388"/>
            <a:ext cx="3214710" cy="63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Survived(i)/Returned(i)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00375"/>
            <a:ext cx="408674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500175"/>
            <a:ext cx="4010545" cy="149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092" y="1500174"/>
            <a:ext cx="3557207" cy="149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643042" y="5857892"/>
            <a:ext cx="6000792" cy="50006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/>
              <a:t>Interference Effect was Statistically Significant</a:t>
            </a:r>
            <a:endParaRPr lang="en-US" sz="2400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50" t="15110"/>
          <a:stretch/>
        </p:blipFill>
        <p:spPr bwMode="auto">
          <a:xfrm>
            <a:off x="1600200" y="4624375"/>
            <a:ext cx="3401636" cy="27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19400" y="4887983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06617" y="3328975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Days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957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Spaced Repetition</a:t>
            </a:r>
          </a:p>
          <a:p>
            <a:pPr lvl="1"/>
            <a:r>
              <a:rPr lang="en-US" dirty="0" smtClean="0"/>
              <a:t>Yes, participants did remember multiple PAO stories!</a:t>
            </a:r>
          </a:p>
          <a:p>
            <a:pPr lvl="1"/>
            <a:r>
              <a:rPr lang="en-US" dirty="0" smtClean="0"/>
              <a:t>Winning Schedule: 12hrX1.5</a:t>
            </a:r>
          </a:p>
          <a:p>
            <a:endParaRPr lang="en-US" dirty="0"/>
          </a:p>
          <a:p>
            <a:r>
              <a:rPr lang="en-US" dirty="0" smtClean="0"/>
              <a:t>Mnemonics</a:t>
            </a:r>
          </a:p>
          <a:p>
            <a:pPr lvl="1"/>
            <a:r>
              <a:rPr lang="en-US" dirty="0" smtClean="0"/>
              <a:t>Short Term: Benefit is statistically significant</a:t>
            </a:r>
          </a:p>
          <a:p>
            <a:pPr lvl="1"/>
            <a:r>
              <a:rPr lang="en-US" dirty="0" smtClean="0"/>
              <a:t>Long Term: Rehearsal schedule was only significant factor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Interference</a:t>
            </a:r>
          </a:p>
          <a:p>
            <a:pPr lvl="1"/>
            <a:r>
              <a:rPr lang="en-US" dirty="0" smtClean="0"/>
              <a:t>Benefit: Memorize one story at a time</a:t>
            </a:r>
          </a:p>
          <a:p>
            <a:pPr lvl="1"/>
            <a:r>
              <a:rPr lang="en-US" dirty="0" smtClean="0"/>
              <a:t>Future Work: Causes of interference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0458332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Follow Up Survey: </a:t>
            </a:r>
            <a:r>
              <a:rPr lang="en-US" sz="2800" dirty="0" smtClean="0"/>
              <a:t>Dropped Participants </a:t>
            </a: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FC398A72-17BE-493D-A14C-F3371BCE354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4" y="1643050"/>
            <a:ext cx="8507634" cy="46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00034" y="3643314"/>
            <a:ext cx="41910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5429256" y="2214554"/>
            <a:ext cx="3357586" cy="1143008"/>
          </a:xfrm>
          <a:prstGeom prst="wedgeRectCallout">
            <a:avLst>
              <a:gd name="adj1" fmla="val -109621"/>
              <a:gd name="adj2" fmla="val 77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participant self-reported that they didn’t return because the stories were too difficult to memorize.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9103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follow up survey</a:t>
            </a:r>
          </a:p>
          <a:p>
            <a:pPr lvl="1"/>
            <a:r>
              <a:rPr lang="en-US" sz="2000" dirty="0" smtClean="0"/>
              <a:t>Only conducted among 61 participants not return to the first rehearsal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There is only one experiment (</a:t>
            </a:r>
            <a:r>
              <a:rPr lang="en-US" sz="2000" dirty="0" smtClean="0"/>
              <a:t>t_24hrX2+2Start</a:t>
            </a:r>
            <a:r>
              <a:rPr lang="en-US" sz="2400" dirty="0" smtClean="0"/>
              <a:t>) for text group.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Assumption</a:t>
            </a:r>
          </a:p>
          <a:p>
            <a:pPr lvl="1"/>
            <a:r>
              <a:rPr lang="en-US" sz="2000" dirty="0" smtClean="0"/>
              <a:t>Users</a:t>
            </a:r>
            <a:r>
              <a:rPr lang="en-US" sz="2000" b="1" dirty="0" smtClean="0"/>
              <a:t> not</a:t>
            </a:r>
            <a:r>
              <a:rPr lang="en-US" sz="2000" dirty="0" smtClean="0"/>
              <a:t> to participate the flow up survey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b="1" dirty="0" smtClean="0">
                <a:sym typeface="Wingdings" pitchFamily="2" charset="2"/>
              </a:rPr>
              <a:t>not</a:t>
            </a:r>
            <a:r>
              <a:rPr lang="en-US" sz="2000" dirty="0" smtClean="0">
                <a:sym typeface="Wingdings" pitchFamily="2" charset="2"/>
              </a:rPr>
              <a:t> because the users cannot remember the story.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10458332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2910" y="6492240"/>
            <a:ext cx="1981200" cy="365760"/>
          </a:xfrm>
        </p:spPr>
        <p:txBody>
          <a:bodyPr/>
          <a:lstStyle/>
          <a:p>
            <a:fld id="{FC398A72-17BE-493D-A14C-F3371BCE354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1071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Spaced Repetition and Mnemonics Enable Recall of Multiple Strong Passwords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753006" y="3071810"/>
            <a:ext cx="4261701" cy="189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121006"/>
            <a:ext cx="4267200" cy="188768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215074" y="4468804"/>
            <a:ext cx="1047736" cy="1285884"/>
          </a:xfrm>
          <a:prstGeom prst="rect">
            <a:avLst/>
          </a:prstGeom>
        </p:spPr>
        <p:txBody>
          <a:bodyPr vert="vert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      …</a:t>
            </a:r>
            <a:endParaRPr lang="en-US" b="1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819244" y="4540242"/>
            <a:ext cx="1038244" cy="1214446"/>
          </a:xfrm>
          <a:prstGeom prst="rect">
            <a:avLst/>
          </a:prstGeom>
        </p:spPr>
        <p:txBody>
          <a:bodyPr vert="vert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      … 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0458332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two phases of the user study?</a:t>
            </a:r>
          </a:p>
          <a:p>
            <a:endParaRPr lang="en-US" dirty="0" smtClean="0"/>
          </a:p>
          <a:p>
            <a:r>
              <a:rPr lang="en-US" dirty="0" smtClean="0"/>
              <a:t>Why the authors performed a follow up survey?</a:t>
            </a:r>
          </a:p>
          <a:p>
            <a:endParaRPr lang="en-US" dirty="0" smtClean="0"/>
          </a:p>
          <a:p>
            <a:pPr marL="0"/>
            <a:r>
              <a:rPr lang="en-US" dirty="0" smtClean="0"/>
              <a:t>According to the results of the user study,  which rehearsal schedule performs the best?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Problem</a:t>
            </a:r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Password breaches at major companies have affected millions of users.</a:t>
            </a:r>
          </a:p>
        </p:txBody>
      </p:sp>
      <p:pic>
        <p:nvPicPr>
          <p:cNvPr id="3074" name="Picture 2" descr="http://blogs-images.forbes.com/tomiogeron/files/2011/10/linkedin_logo_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27" t="27273" r="10604" b="40807"/>
          <a:stretch/>
        </p:blipFill>
        <p:spPr bwMode="auto">
          <a:xfrm>
            <a:off x="1223123" y="3571876"/>
            <a:ext cx="1634837" cy="4878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riskymongoose.com/wp-content/uploads/2011/02/rock-you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97" y="3687966"/>
            <a:ext cx="2057400" cy="525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rime.peta.org/wp-content/uploads/2008/10/zappo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868" b="25435"/>
          <a:stretch/>
        </p:blipFill>
        <p:spPr bwMode="auto">
          <a:xfrm>
            <a:off x="6321414" y="3571876"/>
            <a:ext cx="1524000" cy="7573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tatic4.businessinsider.com/image/4a6c958839a903010623f2a3/gawkers-latest-trendy-web-metric-branded-traffi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397" y="4429132"/>
            <a:ext cx="1623017" cy="985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news.mindprocessors.com/wp-content/uploads/2012/11/adob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397" y="4683511"/>
            <a:ext cx="1609253" cy="7471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hackersnewsbulletin.com/wp-content/uploads/2013/04/living-social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41" y="2660767"/>
            <a:ext cx="2057400" cy="748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assets.fontsinuse.com/static/use-media-items/15/14246/full-2048x768/522903b7/Yahoo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4429132"/>
            <a:ext cx="2667000" cy="10015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cdn.redmondpie.com/wp-content/uploads/2013/08/Sony-logo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483" b="27949"/>
          <a:stretch/>
        </p:blipFill>
        <p:spPr bwMode="auto">
          <a:xfrm>
            <a:off x="3772452" y="2857039"/>
            <a:ext cx="1572063" cy="581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blog.ebay.com/wp-content/uploads/2013/03/newebayl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905" y="2643182"/>
            <a:ext cx="1623017" cy="9116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287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209800"/>
            <a:ext cx="2133599" cy="336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Security Advice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171700"/>
            <a:ext cx="23622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181600" y="3276600"/>
            <a:ext cx="3352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3276600"/>
            <a:ext cx="2479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Not too short</a:t>
            </a:r>
            <a:endParaRPr lang="en-US" sz="3200" b="1" dirty="0"/>
          </a:p>
        </p:txBody>
      </p:sp>
      <p:sp>
        <p:nvSpPr>
          <p:cNvPr id="13" name="Rectangle 12"/>
          <p:cNvSpPr/>
          <p:nvPr/>
        </p:nvSpPr>
        <p:spPr>
          <a:xfrm>
            <a:off x="1143000" y="4191000"/>
            <a:ext cx="7072338" cy="523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19200" y="4114800"/>
            <a:ext cx="6259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Use mix of lower/upper case letters</a:t>
            </a:r>
            <a:endParaRPr lang="en-US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1066800" y="5257800"/>
            <a:ext cx="7577166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0" y="5181601"/>
            <a:ext cx="7643842" cy="604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Change your passwords every 90 days</a:t>
            </a:r>
            <a:endParaRPr lang="en-US" sz="3200" b="1" dirty="0"/>
          </a:p>
        </p:txBody>
      </p:sp>
      <p:sp>
        <p:nvSpPr>
          <p:cNvPr id="17" name="Rectangle 16"/>
          <p:cNvSpPr/>
          <p:nvPr/>
        </p:nvSpPr>
        <p:spPr>
          <a:xfrm>
            <a:off x="1447800" y="1905000"/>
            <a:ext cx="4981588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0" y="1828800"/>
            <a:ext cx="5119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Use numbers and letters</a:t>
            </a:r>
            <a:endParaRPr lang="en-US" sz="3200" b="1" dirty="0"/>
          </a:p>
        </p:txBody>
      </p:sp>
      <p:sp>
        <p:nvSpPr>
          <p:cNvPr id="19" name="Rectangle 18"/>
          <p:cNvSpPr/>
          <p:nvPr/>
        </p:nvSpPr>
        <p:spPr>
          <a:xfrm>
            <a:off x="1295400" y="3276600"/>
            <a:ext cx="4919674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47800" y="3200400"/>
            <a:ext cx="4241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Don’t use words/names</a:t>
            </a:r>
            <a:endParaRPr lang="en-US" sz="3200" b="1" dirty="0"/>
          </a:p>
        </p:txBody>
      </p:sp>
      <p:sp>
        <p:nvSpPr>
          <p:cNvPr id="21" name="Rectangle 20"/>
          <p:cNvSpPr/>
          <p:nvPr/>
        </p:nvSpPr>
        <p:spPr>
          <a:xfrm>
            <a:off x="4114800" y="2438400"/>
            <a:ext cx="434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191000" y="2362200"/>
            <a:ext cx="3563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Use special symbols</a:t>
            </a:r>
            <a:endParaRPr lang="en-US" sz="3200" b="1" dirty="0"/>
          </a:p>
        </p:txBody>
      </p:sp>
      <p:sp>
        <p:nvSpPr>
          <p:cNvPr id="23" name="Rectangle 22"/>
          <p:cNvSpPr/>
          <p:nvPr/>
        </p:nvSpPr>
        <p:spPr>
          <a:xfrm>
            <a:off x="3810000" y="3810000"/>
            <a:ext cx="434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886200" y="3733800"/>
            <a:ext cx="3692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Don’t Write it Down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1676400" y="2590800"/>
            <a:ext cx="4752988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2514600"/>
            <a:ext cx="4610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Don’t Reuse Passwords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14005350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Existing works</a:t>
            </a:r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401080" cy="493776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</a:t>
            </a:r>
            <a:r>
              <a:rPr lang="en-US" dirty="0" smtClean="0"/>
              <a:t>he password strengthening mechanism of </a:t>
            </a:r>
            <a:r>
              <a:rPr lang="en-US" dirty="0" err="1" smtClean="0"/>
              <a:t>Bonneau</a:t>
            </a:r>
            <a:r>
              <a:rPr lang="en-US" dirty="0" smtClean="0"/>
              <a:t> and Schechter</a:t>
            </a:r>
          </a:p>
          <a:p>
            <a:pPr lvl="1"/>
            <a:r>
              <a:rPr lang="en-US" altLang="zh-CN" b="1" dirty="0" smtClean="0"/>
              <a:t>How</a:t>
            </a:r>
            <a:r>
              <a:rPr lang="en-US" altLang="zh-CN" dirty="0" smtClean="0"/>
              <a:t>:  User authenticates by typing in old password  </a:t>
            </a:r>
            <a:r>
              <a:rPr lang="en-US" altLang="zh-CN" b="1" dirty="0" smtClean="0"/>
              <a:t>+</a:t>
            </a:r>
            <a:r>
              <a:rPr lang="en-US" altLang="zh-CN" dirty="0" smtClean="0"/>
              <a:t> a random character or word.</a:t>
            </a:r>
          </a:p>
          <a:p>
            <a:pPr lvl="1"/>
            <a:r>
              <a:rPr lang="en-US" b="1" dirty="0" smtClean="0"/>
              <a:t>Limitation</a:t>
            </a:r>
            <a:r>
              <a:rPr lang="en-US" dirty="0" smtClean="0"/>
              <a:t>:  requiring the user to memorize a new random character/word to append to his password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Password Composition Policies</a:t>
            </a:r>
          </a:p>
          <a:p>
            <a:pPr lvl="1"/>
            <a:r>
              <a:rPr lang="en-US" altLang="zh-CN" b="1" dirty="0" smtClean="0"/>
              <a:t>How</a:t>
            </a:r>
            <a:r>
              <a:rPr lang="en-US" altLang="zh-CN" dirty="0" smtClean="0"/>
              <a:t>:  restrict the space passwords that users can choose.</a:t>
            </a:r>
          </a:p>
          <a:p>
            <a:pPr lvl="1"/>
            <a:r>
              <a:rPr lang="en-US" b="1" dirty="0" smtClean="0"/>
              <a:t>Limitation</a:t>
            </a:r>
            <a:r>
              <a:rPr lang="en-US" dirty="0" smtClean="0"/>
              <a:t>:  negatively effect usability &amp; adverse security effects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81287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This work</a:t>
            </a:r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29642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Conducted a user study: </a:t>
            </a:r>
          </a:p>
          <a:p>
            <a:pPr lvl="1"/>
            <a:r>
              <a:rPr lang="en-US" dirty="0" smtClean="0"/>
              <a:t>Participants were asked to memorize several </a:t>
            </a:r>
            <a:r>
              <a:rPr lang="en-US" b="1" dirty="0" smtClean="0"/>
              <a:t>randomly</a:t>
            </a:r>
            <a:r>
              <a:rPr lang="en-US" dirty="0" smtClean="0"/>
              <a:t> generated </a:t>
            </a:r>
            <a:r>
              <a:rPr lang="en-US" b="1" dirty="0" smtClean="0"/>
              <a:t>person-action-object (PAO) </a:t>
            </a:r>
            <a:r>
              <a:rPr lang="en-US" dirty="0" smtClean="0"/>
              <a:t>stories.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Questions to answer:</a:t>
            </a:r>
          </a:p>
          <a:p>
            <a:pPr lvl="1"/>
            <a:r>
              <a:rPr lang="en-US" dirty="0" smtClean="0"/>
              <a:t>Spaced Repetition</a:t>
            </a:r>
          </a:p>
          <a:p>
            <a:pPr lvl="2"/>
            <a:r>
              <a:rPr lang="en-US" dirty="0" smtClean="0"/>
              <a:t>Can users recall multiple PAO stories by following spaced repetition schedules?</a:t>
            </a:r>
          </a:p>
          <a:p>
            <a:pPr lvl="2"/>
            <a:r>
              <a:rPr lang="en-US" dirty="0" smtClean="0"/>
              <a:t>Which schedules work best?</a:t>
            </a:r>
          </a:p>
          <a:p>
            <a:pPr lvl="1"/>
            <a:r>
              <a:rPr lang="en-US" dirty="0" smtClean="0"/>
              <a:t>Mnemonic Advantage</a:t>
            </a:r>
          </a:p>
          <a:p>
            <a:pPr lvl="2"/>
            <a:r>
              <a:rPr lang="en-US" dirty="0" smtClean="0"/>
              <a:t>Does the PAO mnemonic technique improve recall?</a:t>
            </a:r>
          </a:p>
          <a:p>
            <a:pPr lvl="1"/>
            <a:r>
              <a:rPr lang="en-US" dirty="0" smtClean="0"/>
              <a:t>Interference Effect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287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标题 7"/>
          <p:cNvSpPr>
            <a:spLocks noGrp="1"/>
          </p:cNvSpPr>
          <p:nvPr>
            <p:ph type="title" idx="4294967295"/>
          </p:nvPr>
        </p:nvSpPr>
        <p:spPr>
          <a:xfrm>
            <a:off x="0" y="2500306"/>
            <a:ext cx="9144000" cy="9144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Background knowledge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287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3" y="4429132"/>
            <a:ext cx="770422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Background: </a:t>
            </a:r>
            <a:r>
              <a:rPr lang="en-US" altLang="zh-CN" sz="2400" dirty="0" smtClean="0"/>
              <a:t>Security Against Offline Attacks</a:t>
            </a:r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186766" cy="4567254"/>
          </a:xfrm>
        </p:spPr>
        <p:txBody>
          <a:bodyPr/>
          <a:lstStyle/>
          <a:p>
            <a:r>
              <a:rPr lang="en-US" dirty="0" smtClean="0"/>
              <a:t>Offline dictionary attack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Cost of an Offline Attack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157406"/>
            <a:ext cx="914431" cy="152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2143116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右箭头 7"/>
          <p:cNvSpPr/>
          <p:nvPr/>
        </p:nvSpPr>
        <p:spPr>
          <a:xfrm>
            <a:off x="2714612" y="2571744"/>
            <a:ext cx="3571900" cy="928694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brute-force attack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500438"/>
            <a:ext cx="922741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2214546" y="2000240"/>
            <a:ext cx="4929222" cy="57150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By comparing H(pw) with  guessed H(pw)   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81287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质朴">
  <a:themeElements>
    <a:clrScheme name="质朴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质朴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质朴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15568</TotalTime>
  <Words>985</Words>
  <Application>Microsoft Office PowerPoint</Application>
  <PresentationFormat>全屏显示(4:3)</PresentationFormat>
  <Paragraphs>331</Paragraphs>
  <Slides>37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7" baseType="lpstr">
      <vt:lpstr>Arial</vt:lpstr>
      <vt:lpstr>Bookman Old Style</vt:lpstr>
      <vt:lpstr>Wingdings 3</vt:lpstr>
      <vt:lpstr>Gill Sans MT</vt:lpstr>
      <vt:lpstr>华文新魏</vt:lpstr>
      <vt:lpstr>Wingdings</vt:lpstr>
      <vt:lpstr>宋体</vt:lpstr>
      <vt:lpstr>Cambria Math</vt:lpstr>
      <vt:lpstr>Calibri</vt:lpstr>
      <vt:lpstr>质朴</vt:lpstr>
      <vt:lpstr> Spaced Repetition and Mnemonics Enable Recall of Multiple Strong Passwords</vt:lpstr>
      <vt:lpstr>Motivation</vt:lpstr>
      <vt:lpstr>Usability Problem</vt:lpstr>
      <vt:lpstr>Security Problem</vt:lpstr>
      <vt:lpstr>Traditional Security Advice</vt:lpstr>
      <vt:lpstr>Existing works</vt:lpstr>
      <vt:lpstr>This work</vt:lpstr>
      <vt:lpstr>Background knowledge</vt:lpstr>
      <vt:lpstr>Background: Security Against Offline Attacks</vt:lpstr>
      <vt:lpstr>i.e. Person-action-object (PAO) stories</vt:lpstr>
      <vt:lpstr>Background: Shared Cues</vt:lpstr>
      <vt:lpstr>Background: Shared Cues</vt:lpstr>
      <vt:lpstr>Study protocol</vt:lpstr>
      <vt:lpstr>Recruitment</vt:lpstr>
      <vt:lpstr>User Study Protocol</vt:lpstr>
      <vt:lpstr>Memorization Phase – Mnemonic group</vt:lpstr>
      <vt:lpstr>Memorization Phase – Mnemonic group</vt:lpstr>
      <vt:lpstr>Memorization Phase – Mnemonic group</vt:lpstr>
      <vt:lpstr>Memorization Phase – Text group</vt:lpstr>
      <vt:lpstr>Rehearsal</vt:lpstr>
      <vt:lpstr>Rehearsal Schedules</vt:lpstr>
      <vt:lpstr>Rehearsal Schedules</vt:lpstr>
      <vt:lpstr>Rehearsal Schedules</vt:lpstr>
      <vt:lpstr>Incentives</vt:lpstr>
      <vt:lpstr>Do Not Write Down Your Words</vt:lpstr>
      <vt:lpstr>Study Conditions</vt:lpstr>
      <vt:lpstr>Follow Up Survey</vt:lpstr>
      <vt:lpstr>Results</vt:lpstr>
      <vt:lpstr>幻灯片 29</vt:lpstr>
      <vt:lpstr>Rehearsal schedule</vt:lpstr>
      <vt:lpstr>Text vs Mnemonic</vt:lpstr>
      <vt:lpstr>Interference</vt:lpstr>
      <vt:lpstr>Findings</vt:lpstr>
      <vt:lpstr>The Follow Up Survey: Dropped Participants </vt:lpstr>
      <vt:lpstr>Limitations</vt:lpstr>
      <vt:lpstr>Conclusion</vt:lpstr>
      <vt:lpstr>Quiz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Blocki</dc:creator>
  <cp:lastModifiedBy>flower</cp:lastModifiedBy>
  <cp:revision>190</cp:revision>
  <dcterms:created xsi:type="dcterms:W3CDTF">2015-01-23T19:17:17Z</dcterms:created>
  <dcterms:modified xsi:type="dcterms:W3CDTF">2015-10-29T02:58:40Z</dcterms:modified>
</cp:coreProperties>
</file>